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58" r:id="rId4"/>
    <p:sldId id="260" r:id="rId5"/>
    <p:sldId id="261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63" r:id="rId15"/>
    <p:sldId id="265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97" userDrawn="1">
          <p15:clr>
            <a:srgbClr val="A4A3A4"/>
          </p15:clr>
        </p15:guide>
        <p15:guide id="3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howGuides="1">
      <p:cViewPr varScale="1">
        <p:scale>
          <a:sx n="87" d="100"/>
          <a:sy n="87" d="100"/>
        </p:scale>
        <p:origin x="701" y="48"/>
      </p:cViewPr>
      <p:guideLst>
        <p:guide orient="horz" pos="1933"/>
        <p:guide pos="3897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9AD0C-8650-45A9-8A21-4650C8CC4B44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3C060-8973-4160-87F6-C0706DE9F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46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3C060-8973-4160-87F6-C0706DE9F6F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99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C8CBA-DC7A-4289-80CD-CD0157270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3C1FCD-E55A-44F9-8892-4A807A5E7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C0511-0FDB-47C7-8B90-805CCD0E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414D97-70E7-480F-8222-6F34BC1B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2CF26-0EA7-4A60-A210-ACE087D0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5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8D3AF-1EE6-45DF-AA11-D7AB75E7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377B6A6-4D61-42B4-A7F9-D6501E284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2191B-759C-4D44-89F7-EC08A4E84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AB8909-870D-4FAC-933E-F49BA52F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1DB187-B7BC-47EF-81B4-86880DDC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15EB44-D8A8-42A2-87B4-E776B77D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65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27E39-7F3D-4E7F-9668-EF9507FA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CA81D4-0BCB-42ED-AC7A-E45FD3460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CE0F1C-109C-4EA2-A65F-E09C6E55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5594AD-D178-48AF-8C58-D05C74CD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510DED-63B7-48D8-9E06-A662429C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47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0AC84A-7B23-4D54-A9DB-161407CE6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6E8208-861E-4EF3-816E-6E44D756E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05B6CA-BF28-4CFD-BE93-F003DA31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0D3FC2-39D2-49CB-BDCD-4237856A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D15A0C-6D58-410E-A92A-3BB23112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308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3AF58E-CCD9-4DE6-A7E2-26BDC09F15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041BA97-BAD9-4001-9506-E11005E1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65125"/>
            <a:ext cx="11475001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24D964D-FD5B-48F5-8B18-EACAC6049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1836737"/>
            <a:ext cx="11530013" cy="102234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957B8229-3341-4204-ABAC-7770516A4EC8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280988" y="2713037"/>
            <a:ext cx="11630512" cy="377983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87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359AD-D581-4F32-8D7B-5A7303AC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34C58F-C553-4C59-A9E5-5639B012F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1C6E13-94F1-4E84-9F27-B4C3B09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6272E1-B1DF-4FBD-A0FD-492ABFCA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4DEC83-DAA5-4C6D-8D4B-BF03457A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18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2E189-CF27-420A-85D2-E5876822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D5A772-C4C8-4E08-B48F-8CD51F434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C306F-4EA4-496E-A1CA-5F6823D51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464ED1-21C8-4BCE-AF1A-B821DC4C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936C59-1F73-4222-8ED4-BF5683B4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13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E85C9-EC20-436D-BAE5-2C4F1243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8B4579-DA0D-40FA-BCCC-F526B965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96D469-6CF6-494C-A1D2-E70D4220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A158C2-021E-481A-885A-9D0352A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62E538-35FF-491E-A7A3-82618B2A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63556A-DAAA-4C39-BCB7-91D7999A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8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EF1A4-36D4-4779-9E12-49252917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F2FBDC-D97C-46B0-8030-D8E4C2D56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B0FC86-B369-46C5-A7B8-B99B53D3F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09F369-837B-4C2E-8FA2-9C1F1791C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D0DC6A-000D-4F70-86B5-771632A54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301BC7-CB1F-4DBC-A2EB-9670C3B6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548F8B-02D5-4903-9013-3F583D64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2BB498-3D96-439C-AB4D-8E8D73ED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7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29087-FCBB-470F-B429-7A680B52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12003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29087-FCBB-470F-B429-7A680B52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1A572D3-4DA6-4192-BFF8-8B6EB79AD353}"/>
              </a:ext>
            </a:extLst>
          </p:cNvPr>
          <p:cNvSpPr/>
          <p:nvPr userDrawn="1"/>
        </p:nvSpPr>
        <p:spPr>
          <a:xfrm>
            <a:off x="0" y="6534000"/>
            <a:ext cx="3396000" cy="324000"/>
          </a:xfrm>
          <a:custGeom>
            <a:avLst/>
            <a:gdLst>
              <a:gd name="connsiteX0" fmla="*/ 0 w 3396000"/>
              <a:gd name="connsiteY0" fmla="*/ 0 h 324000"/>
              <a:gd name="connsiteX1" fmla="*/ 3216000 w 3396000"/>
              <a:gd name="connsiteY1" fmla="*/ 0 h 324000"/>
              <a:gd name="connsiteX2" fmla="*/ 3396000 w 3396000"/>
              <a:gd name="connsiteY2" fmla="*/ 324000 h 324000"/>
              <a:gd name="connsiteX3" fmla="*/ 3216000 w 3396000"/>
              <a:gd name="connsiteY3" fmla="*/ 324000 h 324000"/>
              <a:gd name="connsiteX4" fmla="*/ 3036000 w 3396000"/>
              <a:gd name="connsiteY4" fmla="*/ 324000 h 324000"/>
              <a:gd name="connsiteX5" fmla="*/ 0 w 3396000"/>
              <a:gd name="connsiteY5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000" h="324000">
                <a:moveTo>
                  <a:pt x="0" y="0"/>
                </a:moveTo>
                <a:lnTo>
                  <a:pt x="3216000" y="0"/>
                </a:lnTo>
                <a:lnTo>
                  <a:pt x="3396000" y="324000"/>
                </a:lnTo>
                <a:lnTo>
                  <a:pt x="3216000" y="324000"/>
                </a:lnTo>
                <a:lnTo>
                  <a:pt x="3036000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F8DA119-664A-4591-A005-453FEF365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168525"/>
            <a:ext cx="10515600" cy="40957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3756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EB3FA51-943B-4086-A25F-C0E65DD3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000" y="279000"/>
            <a:ext cx="6570000" cy="993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8B6AFF7-ABF1-4A29-84D5-00E32979F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0825" y="1538288"/>
            <a:ext cx="6570663" cy="432117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06DB0F6D-303F-4E81-A3D0-5C56453C23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6063" y="234000"/>
            <a:ext cx="2249487" cy="2609662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E19019EB-1908-499F-8DDD-57FCF302C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2780" y="3113662"/>
            <a:ext cx="2249487" cy="32846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42858865-2D1D-4E01-A5ED-8E9703C3F9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91802" y="549000"/>
            <a:ext cx="2249487" cy="32846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E2644163-594C-4D16-97AD-5643AA6E3E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91802" y="4095550"/>
            <a:ext cx="2249487" cy="260966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0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7E728-47D6-4475-94EF-3689685F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32C15-1300-464F-BA54-88642F54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ABC4BB-D24E-414A-9426-CF01BC1B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441789-CBAA-4724-8D24-AEFAEB11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E03F1F-5631-4AE9-84F5-166B1B54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D6C9F5-D723-4000-88BA-417FC3B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76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presentation-creation.ru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A010C-DA26-43A3-A460-B317C2B3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CAD0C7-F3AF-4A99-B7A4-594FB878E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B9764E-3742-48FF-B875-763B97BD9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C4ABE-3AB2-4760-AE95-817E917DACAD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A3201E-2B60-46A4-8BD3-4AC0C0112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470D74-DAAC-4D19-ACF5-2EF1544C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15"/>
            <a:extLst>
              <a:ext uri="{FF2B5EF4-FFF2-40B4-BE49-F238E27FC236}">
                <a16:creationId xmlns:a16="http://schemas.microsoft.com/office/drawing/2014/main" id="{835B29EF-FFFB-41B4-9133-19FFA86AB34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7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dyllic-granita-eebe28.netlify.app/" TargetMode="External"/><Relationship Id="rId2" Type="http://schemas.openxmlformats.org/officeDocument/2006/relationships/hyperlink" Target="https://github.com/twers1/virtualnaya-exskursia-26kadr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qaz.wiki/wiki/Image_Composite_Editor" TargetMode="External"/><Relationship Id="rId7" Type="http://schemas.openxmlformats.org/officeDocument/2006/relationships/hyperlink" Target="https://timeweb.com/ru/community/articles/chto-takoe-netlify" TargetMode="External"/><Relationship Id="rId2" Type="http://schemas.openxmlformats.org/officeDocument/2006/relationships/hyperlink" Target="https://en.wikipedia.org/wiki/Image_Composite_Editor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u.wikipedia.org/wiki/Visual_Studio_Code" TargetMode="External"/><Relationship Id="rId5" Type="http://schemas.openxmlformats.org/officeDocument/2006/relationships/hyperlink" Target="https://ru.wikipedia.org/wiki/Movavi_Video_Editor" TargetMode="External"/><Relationship Id="rId4" Type="http://schemas.openxmlformats.org/officeDocument/2006/relationships/hyperlink" Target="https://blog.kvv213.com/2015/11/razbiraemsya-s-microsoft-image-composite-editor-ili-kak-sdelat-panoramu-iz-videofajl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71890" cy="6828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BA40964-76AA-4A12-A31E-38432165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334" y="888101"/>
            <a:ext cx="7143124" cy="490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5415611" y="2827379"/>
            <a:ext cx="569591" cy="442254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69591"/>
              <a:gd name="connsiteY0" fmla="*/ 222006 h 5400000"/>
              <a:gd name="connsiteX1" fmla="*/ 540000 w 569591"/>
              <a:gd name="connsiteY1" fmla="*/ 0 h 5400000"/>
              <a:gd name="connsiteX2" fmla="*/ 569591 w 569591"/>
              <a:gd name="connsiteY2" fmla="*/ 5094866 h 5400000"/>
              <a:gd name="connsiteX3" fmla="*/ 0 w 569591"/>
              <a:gd name="connsiteY3" fmla="*/ 5400000 h 5400000"/>
              <a:gd name="connsiteX4" fmla="*/ 32 w 569591"/>
              <a:gd name="connsiteY4" fmla="*/ 222006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591" h="5400000">
                <a:moveTo>
                  <a:pt x="32" y="222006"/>
                </a:moveTo>
                <a:lnTo>
                  <a:pt x="540000" y="0"/>
                </a:lnTo>
                <a:lnTo>
                  <a:pt x="569591" y="5094866"/>
                </a:lnTo>
                <a:lnTo>
                  <a:pt x="0" y="5400000"/>
                </a:lnTo>
                <a:cubicBezTo>
                  <a:pt x="11" y="3674002"/>
                  <a:pt x="21" y="1948004"/>
                  <a:pt x="32" y="222006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7198910" y="-421810"/>
            <a:ext cx="540000" cy="517688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15764 w 540000"/>
              <a:gd name="connsiteY0" fmla="*/ 219317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15764 w 540000"/>
              <a:gd name="connsiteY4" fmla="*/ 219317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5400000">
                <a:moveTo>
                  <a:pt x="15764" y="219317"/>
                </a:moveTo>
                <a:lnTo>
                  <a:pt x="540000" y="0"/>
                </a:lnTo>
                <a:lnTo>
                  <a:pt x="465692" y="5204060"/>
                </a:lnTo>
                <a:lnTo>
                  <a:pt x="0" y="5400000"/>
                </a:lnTo>
                <a:cubicBezTo>
                  <a:pt x="5255" y="3673106"/>
                  <a:pt x="10509" y="1946211"/>
                  <a:pt x="15764" y="2193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0C370953-F495-4EB6-B835-70A5E7B3F6EE}"/>
              </a:ext>
            </a:extLst>
          </p:cNvPr>
          <p:cNvSpPr/>
          <p:nvPr/>
        </p:nvSpPr>
        <p:spPr>
          <a:xfrm rot="10800000">
            <a:off x="111000" y="-147189"/>
            <a:ext cx="7512001" cy="6976184"/>
          </a:xfrm>
          <a:custGeom>
            <a:avLst/>
            <a:gdLst>
              <a:gd name="connsiteX0" fmla="*/ 7512001 w 7512001"/>
              <a:gd name="connsiteY0" fmla="*/ 6976184 h 6976184"/>
              <a:gd name="connsiteX1" fmla="*/ 7471158 w 7512001"/>
              <a:gd name="connsiteY1" fmla="*/ 6914835 h 6976184"/>
              <a:gd name="connsiteX2" fmla="*/ 0 w 7512001"/>
              <a:gd name="connsiteY2" fmla="*/ 6914835 h 6976184"/>
              <a:gd name="connsiteX3" fmla="*/ 2882430 w 7512001"/>
              <a:gd name="connsiteY3" fmla="*/ 0 h 6976184"/>
              <a:gd name="connsiteX4" fmla="*/ 2920480 w 7512001"/>
              <a:gd name="connsiteY4" fmla="*/ 56832 h 6976184"/>
              <a:gd name="connsiteX5" fmla="*/ 7512001 w 7512001"/>
              <a:gd name="connsiteY5" fmla="*/ 56832 h 697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2001" h="6976184">
                <a:moveTo>
                  <a:pt x="7512001" y="6976184"/>
                </a:moveTo>
                <a:lnTo>
                  <a:pt x="7471158" y="6914835"/>
                </a:lnTo>
                <a:lnTo>
                  <a:pt x="0" y="6914835"/>
                </a:lnTo>
                <a:lnTo>
                  <a:pt x="2882430" y="0"/>
                </a:lnTo>
                <a:lnTo>
                  <a:pt x="2920480" y="56832"/>
                </a:lnTo>
                <a:lnTo>
                  <a:pt x="7512001" y="56832"/>
                </a:lnTo>
                <a:close/>
              </a:path>
            </a:pathLst>
          </a:cu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ECB0B55-440E-4270-872B-E946489FCA45}"/>
              </a:ext>
            </a:extLst>
          </p:cNvPr>
          <p:cNvSpPr/>
          <p:nvPr/>
        </p:nvSpPr>
        <p:spPr>
          <a:xfrm>
            <a:off x="201000" y="1989000"/>
            <a:ext cx="2025000" cy="74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249542" y="279000"/>
            <a:ext cx="6230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Виртуальная экскурсия по школе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B2A515E-8994-46E5-928C-D269B443311E}"/>
              </a:ext>
            </a:extLst>
          </p:cNvPr>
          <p:cNvSpPr/>
          <p:nvPr/>
        </p:nvSpPr>
        <p:spPr>
          <a:xfrm>
            <a:off x="238277" y="4194000"/>
            <a:ext cx="4384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Руководитель проекта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1D80F55-55DC-4407-82C1-96456F1687E4}"/>
              </a:ext>
            </a:extLst>
          </p:cNvPr>
          <p:cNvSpPr/>
          <p:nvPr/>
        </p:nvSpPr>
        <p:spPr>
          <a:xfrm>
            <a:off x="299228" y="2304000"/>
            <a:ext cx="56617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Автор проекта</a:t>
            </a: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r>
              <a:rPr lang="ru-RU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Тарвердян</a:t>
            </a: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Сима </a:t>
            </a:r>
            <a:r>
              <a:rPr lang="ru-RU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Арменовна</a:t>
            </a: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студентка 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курса 13 группы</a:t>
            </a:r>
          </a:p>
          <a:p>
            <a:endParaRPr lang="ru-RU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31000" y="6129000"/>
            <a:ext cx="170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г.Москва</a:t>
            </a:r>
            <a:r>
              <a:rPr lang="ru-RU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2022</a:t>
            </a:r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180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A54F7-05CA-4FF8-908C-EDA5D3C5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lang="ru-RU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Visual Studio Code — Википедия">
            <a:extLst>
              <a:ext uri="{FF2B5EF4-FFF2-40B4-BE49-F238E27FC236}">
                <a16:creationId xmlns:a16="http://schemas.microsoft.com/office/drawing/2014/main" id="{BB234947-91D9-46DD-A6D4-909A19FEA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00" y="2079000"/>
            <a:ext cx="3249000" cy="324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2FAAA-BD3D-4241-9E29-5B4AED5EA41C}"/>
              </a:ext>
            </a:extLst>
          </p:cNvPr>
          <p:cNvSpPr txBox="1"/>
          <p:nvPr/>
        </p:nvSpPr>
        <p:spPr>
          <a:xfrm>
            <a:off x="6096001" y="2844000"/>
            <a:ext cx="34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VS Code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редактор исходного кода, разработанный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Windows, Linux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macOS.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6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9C8026-4C73-4FD1-8028-C464368B9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99" y="445199"/>
            <a:ext cx="5097780" cy="26892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E13375-69E8-412D-816F-48BD3E49C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3667061"/>
            <a:ext cx="4959179" cy="27082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C6AD69-61C8-459F-8A90-44789F96D2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25" y="445199"/>
            <a:ext cx="4956175" cy="2689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BA13A8-0867-410C-986D-D0966EDB75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38" y="3667061"/>
            <a:ext cx="4891961" cy="27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43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CD6A1-6301-4E37-8EC4-7AA6ED19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Netlify</a:t>
            </a:r>
            <a:endParaRPr lang="ru-RU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Netlify как хостинг статических сайтов – Denis Evsyukov">
            <a:extLst>
              <a:ext uri="{FF2B5EF4-FFF2-40B4-BE49-F238E27FC236}">
                <a16:creationId xmlns:a16="http://schemas.microsoft.com/office/drawing/2014/main" id="{C2ED2B79-8041-432F-8EFC-9DE8C9248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0" y="1809000"/>
            <a:ext cx="3931800" cy="3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5EB85-D0D6-4CBC-9A6B-C81F4478DFB8}"/>
              </a:ext>
            </a:extLst>
          </p:cNvPr>
          <p:cNvSpPr txBox="1"/>
          <p:nvPr/>
        </p:nvSpPr>
        <p:spPr>
          <a:xfrm>
            <a:off x="6096000" y="3036236"/>
            <a:ext cx="319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pc="-2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Netlify</a:t>
            </a:r>
            <a:r>
              <a:rPr lang="ru-RU" sz="1800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это одна из наиболее продвинутых платформ для веб-разработки, помогающая программистам публиковать проекты в сети.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176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568075-4448-4C86-96E3-A3E854A96FD7}"/>
              </a:ext>
            </a:extLst>
          </p:cNvPr>
          <p:cNvSpPr txBox="1"/>
          <p:nvPr/>
        </p:nvSpPr>
        <p:spPr>
          <a:xfrm>
            <a:off x="336001" y="2349000"/>
            <a:ext cx="112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Исходный код: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желательно зарегистрироваться и нажать на кнопку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чтобы поддержать меня 😊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Посмотреть виртуальную экскурсию: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Сайт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Логотип github – Бесплатные иконки: социальные медиа">
            <a:extLst>
              <a:ext uri="{FF2B5EF4-FFF2-40B4-BE49-F238E27FC236}">
                <a16:creationId xmlns:a16="http://schemas.microsoft.com/office/drawing/2014/main" id="{2AE7747D-2D53-436C-87B6-B6AE9219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0" y="3564000"/>
            <a:ext cx="2393400" cy="239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s and Usage · GitHub">
            <a:extLst>
              <a:ext uri="{FF2B5EF4-FFF2-40B4-BE49-F238E27FC236}">
                <a16:creationId xmlns:a16="http://schemas.microsoft.com/office/drawing/2014/main" id="{BD1C4459-DCA1-4995-9A72-50542AED8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00" y="20492"/>
            <a:ext cx="2730000" cy="22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C4F043-077D-4498-A813-849485686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00" y="2826825"/>
            <a:ext cx="5157000" cy="386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16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875FF-F6F1-4C90-BD98-F73FBD21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0" y="189000"/>
            <a:ext cx="3420000" cy="993875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Заключение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ACE66C4-677E-4C1D-AE6B-1FC4E2D32423}"/>
              </a:ext>
            </a:extLst>
          </p:cNvPr>
          <p:cNvSpPr/>
          <p:nvPr/>
        </p:nvSpPr>
        <p:spPr>
          <a:xfrm>
            <a:off x="5826000" y="1681434"/>
            <a:ext cx="5580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Работа над проектом и его реализация позволяет мне на практике реализовывать знания и умения, полученные в школе. Цель моего творческого проекта достигнута, задачи решены.  </a:t>
            </a:r>
          </a:p>
          <a:p>
            <a:pPr indent="457200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indent="457200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 мне очень приятно, что мою работу могут видеть не только учащиеся и работники школы, но и гости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ABA88CB-A345-45A1-B795-5B49F3693692}"/>
              </a:ext>
            </a:extLst>
          </p:cNvPr>
          <p:cNvSpPr/>
          <p:nvPr/>
        </p:nvSpPr>
        <p:spPr>
          <a:xfrm>
            <a:off x="376712" y="6309000"/>
            <a:ext cx="4904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Панорама школьных объектов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929103-A023-4061-90B1-185C64700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0" y="388694"/>
            <a:ext cx="5460050" cy="1602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63D43C-3AF0-417C-B7D9-685E24AFB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0" y="2249042"/>
            <a:ext cx="5460050" cy="180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0C289D-F201-4110-9F58-AF13E135A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5" y="4241503"/>
            <a:ext cx="5580000" cy="1802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44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CDD6A44-ABD1-4B59-A40D-F4BB1776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9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Список использованной литературы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1000" y="1200987"/>
            <a:ext cx="11070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u="sng" dirty="0">
                <a:latin typeface="Times New Roman" pitchFamily="18" charset="0"/>
                <a:cs typeface="Times New Roman" pitchFamily="18" charset="0"/>
                <a:hlinkClick r:id="rId2"/>
              </a:rPr>
              <a:t>https://en.wikipedia.org/wiki/Image_Composite_Editor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ru-RU" sz="2000" u="sng" dirty="0">
                <a:latin typeface="Times New Roman" pitchFamily="18" charset="0"/>
                <a:cs typeface="Times New Roman" pitchFamily="18" charset="0"/>
                <a:hlinkClick r:id="rId3"/>
              </a:rPr>
              <a:t>https://ru.qaz.wiki/wiki/Image_Composite_Editor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/>
            <a:r>
              <a:rPr lang="ru-RU" sz="2000" u="sng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ru-RU" sz="2000" u="sng" dirty="0">
                <a:latin typeface="Times New Roman" pitchFamily="18" charset="0"/>
                <a:cs typeface="Times New Roman" pitchFamily="18" charset="0"/>
                <a:hlinkClick r:id="rId4"/>
              </a:rPr>
              <a:t>https://blog.kvv213.com/2015/11/razbiraemsya-s-microsoft-image-composite-editor-ili-kak-sdelat-panoramu-iz-videofajla/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ru-RU" sz="2000" u="sng" dirty="0">
                <a:latin typeface="Times New Roman" pitchFamily="18" charset="0"/>
                <a:cs typeface="Times New Roman" pitchFamily="18" charset="0"/>
                <a:hlinkClick r:id="rId5"/>
              </a:rPr>
              <a:t>https://ru.wikipedia.org/wiki/Movavi_Video_Editor</a:t>
            </a:r>
            <a:endParaRPr lang="ru-RU" sz="2000" u="sng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u="sng" dirty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https://ru.wikipedia.org/wiki/Visual_Studio_Code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ru-RU" sz="2000" u="sng" dirty="0">
                <a:latin typeface="Times New Roman" pitchFamily="18" charset="0"/>
                <a:cs typeface="Times New Roman" pitchFamily="18" charset="0"/>
              </a:rPr>
              <a:t>6. </a:t>
            </a:r>
            <a:r>
              <a:rPr lang="ru-RU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https://timeweb.com/ru/community/articles/chto-takoe-netlify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80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45B99FD5-FF5A-4A68-B867-968F66B5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2" y="3196988"/>
            <a:ext cx="4479125" cy="3359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Шестиугольник 39">
            <a:extLst>
              <a:ext uri="{FF2B5EF4-FFF2-40B4-BE49-F238E27FC236}">
                <a16:creationId xmlns:a16="http://schemas.microsoft.com/office/drawing/2014/main" id="{0B111486-262E-435B-B4B7-37442DEE4097}"/>
              </a:ext>
            </a:extLst>
          </p:cNvPr>
          <p:cNvSpPr/>
          <p:nvPr/>
        </p:nvSpPr>
        <p:spPr>
          <a:xfrm>
            <a:off x="7184161" y="1664934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6394095" y="-354265"/>
            <a:ext cx="511263" cy="5141117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6158 w 540000"/>
              <a:gd name="connsiteY0" fmla="*/ 233622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36158 w 540000"/>
              <a:gd name="connsiteY4" fmla="*/ 233622 h 5400000"/>
              <a:gd name="connsiteX0" fmla="*/ 21991 w 540000"/>
              <a:gd name="connsiteY0" fmla="*/ 232632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21991 w 540000"/>
              <a:gd name="connsiteY4" fmla="*/ 232632 h 5400000"/>
              <a:gd name="connsiteX0" fmla="*/ 21991 w 528835"/>
              <a:gd name="connsiteY0" fmla="*/ 191934 h 5359302"/>
              <a:gd name="connsiteX1" fmla="*/ 528835 w 528835"/>
              <a:gd name="connsiteY1" fmla="*/ 0 h 5359302"/>
              <a:gd name="connsiteX2" fmla="*/ 465692 w 528835"/>
              <a:gd name="connsiteY2" fmla="*/ 5163362 h 5359302"/>
              <a:gd name="connsiteX3" fmla="*/ 0 w 528835"/>
              <a:gd name="connsiteY3" fmla="*/ 5359302 h 5359302"/>
              <a:gd name="connsiteX4" fmla="*/ 21991 w 528835"/>
              <a:gd name="connsiteY4" fmla="*/ 191934 h 5359302"/>
              <a:gd name="connsiteX0" fmla="*/ 13681 w 528835"/>
              <a:gd name="connsiteY0" fmla="*/ 188390 h 5359302"/>
              <a:gd name="connsiteX1" fmla="*/ 528835 w 528835"/>
              <a:gd name="connsiteY1" fmla="*/ 0 h 5359302"/>
              <a:gd name="connsiteX2" fmla="*/ 465692 w 528835"/>
              <a:gd name="connsiteY2" fmla="*/ 5163362 h 5359302"/>
              <a:gd name="connsiteX3" fmla="*/ 0 w 528835"/>
              <a:gd name="connsiteY3" fmla="*/ 5359302 h 5359302"/>
              <a:gd name="connsiteX4" fmla="*/ 13681 w 528835"/>
              <a:gd name="connsiteY4" fmla="*/ 188390 h 5359302"/>
              <a:gd name="connsiteX0" fmla="*/ 13681 w 511263"/>
              <a:gd name="connsiteY0" fmla="*/ 180730 h 5351642"/>
              <a:gd name="connsiteX1" fmla="*/ 511263 w 511263"/>
              <a:gd name="connsiteY1" fmla="*/ 0 h 5351642"/>
              <a:gd name="connsiteX2" fmla="*/ 465692 w 511263"/>
              <a:gd name="connsiteY2" fmla="*/ 5155702 h 5351642"/>
              <a:gd name="connsiteX3" fmla="*/ 0 w 511263"/>
              <a:gd name="connsiteY3" fmla="*/ 5351642 h 5351642"/>
              <a:gd name="connsiteX4" fmla="*/ 13681 w 511263"/>
              <a:gd name="connsiteY4" fmla="*/ 180730 h 535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263" h="5351642">
                <a:moveTo>
                  <a:pt x="13681" y="180730"/>
                </a:moveTo>
                <a:lnTo>
                  <a:pt x="511263" y="0"/>
                </a:lnTo>
                <a:lnTo>
                  <a:pt x="465692" y="5155702"/>
                </a:lnTo>
                <a:lnTo>
                  <a:pt x="0" y="5351642"/>
                </a:lnTo>
                <a:cubicBezTo>
                  <a:pt x="7330" y="3629186"/>
                  <a:pt x="6351" y="1903186"/>
                  <a:pt x="13681" y="1807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4641529" y="2895559"/>
            <a:ext cx="532615" cy="4399242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40000"/>
              <a:gd name="connsiteY0" fmla="*/ 138230 h 5316224"/>
              <a:gd name="connsiteX1" fmla="*/ 537219 w 540000"/>
              <a:gd name="connsiteY1" fmla="*/ 0 h 5316224"/>
              <a:gd name="connsiteX2" fmla="*/ 540000 w 540000"/>
              <a:gd name="connsiteY2" fmla="*/ 5316224 h 5316224"/>
              <a:gd name="connsiteX3" fmla="*/ 0 w 540000"/>
              <a:gd name="connsiteY3" fmla="*/ 5316224 h 5316224"/>
              <a:gd name="connsiteX4" fmla="*/ 32 w 540000"/>
              <a:gd name="connsiteY4" fmla="*/ 138230 h 5316224"/>
              <a:gd name="connsiteX0" fmla="*/ 1332 w 540000"/>
              <a:gd name="connsiteY0" fmla="*/ 182433 h 5316224"/>
              <a:gd name="connsiteX1" fmla="*/ 537219 w 540000"/>
              <a:gd name="connsiteY1" fmla="*/ 0 h 5316224"/>
              <a:gd name="connsiteX2" fmla="*/ 540000 w 540000"/>
              <a:gd name="connsiteY2" fmla="*/ 5316224 h 5316224"/>
              <a:gd name="connsiteX3" fmla="*/ 0 w 540000"/>
              <a:gd name="connsiteY3" fmla="*/ 5316224 h 5316224"/>
              <a:gd name="connsiteX4" fmla="*/ 1332 w 540000"/>
              <a:gd name="connsiteY4" fmla="*/ 182433 h 5316224"/>
              <a:gd name="connsiteX0" fmla="*/ 1332 w 540000"/>
              <a:gd name="connsiteY0" fmla="*/ 197076 h 5330867"/>
              <a:gd name="connsiteX1" fmla="*/ 531087 w 540000"/>
              <a:gd name="connsiteY1" fmla="*/ 0 h 5330867"/>
              <a:gd name="connsiteX2" fmla="*/ 540000 w 540000"/>
              <a:gd name="connsiteY2" fmla="*/ 5330867 h 5330867"/>
              <a:gd name="connsiteX3" fmla="*/ 0 w 540000"/>
              <a:gd name="connsiteY3" fmla="*/ 5330867 h 5330867"/>
              <a:gd name="connsiteX4" fmla="*/ 1332 w 540000"/>
              <a:gd name="connsiteY4" fmla="*/ 197076 h 5330867"/>
              <a:gd name="connsiteX0" fmla="*/ 8892 w 540000"/>
              <a:gd name="connsiteY0" fmla="*/ 190468 h 5330867"/>
              <a:gd name="connsiteX1" fmla="*/ 531087 w 540000"/>
              <a:gd name="connsiteY1" fmla="*/ 0 h 5330867"/>
              <a:gd name="connsiteX2" fmla="*/ 540000 w 540000"/>
              <a:gd name="connsiteY2" fmla="*/ 5330867 h 5330867"/>
              <a:gd name="connsiteX3" fmla="*/ 0 w 540000"/>
              <a:gd name="connsiteY3" fmla="*/ 5330867 h 5330867"/>
              <a:gd name="connsiteX4" fmla="*/ 8892 w 540000"/>
              <a:gd name="connsiteY4" fmla="*/ 190468 h 5330867"/>
              <a:gd name="connsiteX0" fmla="*/ 8892 w 540000"/>
              <a:gd name="connsiteY0" fmla="*/ 178924 h 5319323"/>
              <a:gd name="connsiteX1" fmla="*/ 528177 w 540000"/>
              <a:gd name="connsiteY1" fmla="*/ 0 h 5319323"/>
              <a:gd name="connsiteX2" fmla="*/ 540000 w 540000"/>
              <a:gd name="connsiteY2" fmla="*/ 5319323 h 5319323"/>
              <a:gd name="connsiteX3" fmla="*/ 0 w 540000"/>
              <a:gd name="connsiteY3" fmla="*/ 5319323 h 5319323"/>
              <a:gd name="connsiteX4" fmla="*/ 8892 w 540000"/>
              <a:gd name="connsiteY4" fmla="*/ 178924 h 5319323"/>
              <a:gd name="connsiteX0" fmla="*/ 8892 w 532615"/>
              <a:gd name="connsiteY0" fmla="*/ 178924 h 5319323"/>
              <a:gd name="connsiteX1" fmla="*/ 528177 w 532615"/>
              <a:gd name="connsiteY1" fmla="*/ 0 h 5319323"/>
              <a:gd name="connsiteX2" fmla="*/ 532615 w 532615"/>
              <a:gd name="connsiteY2" fmla="*/ 5083327 h 5319323"/>
              <a:gd name="connsiteX3" fmla="*/ 0 w 532615"/>
              <a:gd name="connsiteY3" fmla="*/ 5319323 h 5319323"/>
              <a:gd name="connsiteX4" fmla="*/ 8892 w 532615"/>
              <a:gd name="connsiteY4" fmla="*/ 178924 h 531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615" h="5319323">
                <a:moveTo>
                  <a:pt x="8892" y="178924"/>
                </a:moveTo>
                <a:lnTo>
                  <a:pt x="528177" y="0"/>
                </a:lnTo>
                <a:cubicBezTo>
                  <a:pt x="529656" y="1694442"/>
                  <a:pt x="531136" y="3388885"/>
                  <a:pt x="532615" y="5083327"/>
                </a:cubicBezTo>
                <a:lnTo>
                  <a:pt x="0" y="5319323"/>
                </a:lnTo>
                <a:cubicBezTo>
                  <a:pt x="11" y="3593325"/>
                  <a:pt x="8881" y="1904922"/>
                  <a:pt x="8892" y="178924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8055126" y="388102"/>
            <a:ext cx="297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Цель и задачи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43BB1D6-E231-4678-9474-D55302BD119A}"/>
              </a:ext>
            </a:extLst>
          </p:cNvPr>
          <p:cNvSpPr/>
          <p:nvPr/>
        </p:nvSpPr>
        <p:spPr>
          <a:xfrm>
            <a:off x="6966853" y="3876932"/>
            <a:ext cx="41963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1) сделать фотографии школы и кабинетов </a:t>
            </a:r>
          </a:p>
          <a:p>
            <a:pPr lvl="0"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2) изучить приложение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Image Composite Editor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3) создать с помощью приложения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Image Composite Editor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 фильм-экскурсию по школе </a:t>
            </a:r>
          </a:p>
          <a:p>
            <a:pPr lvl="0"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4) опубликовать фильм-экскурсию на сайт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F8736-D3AC-431F-8BBE-11645CBFC1B7}"/>
              </a:ext>
            </a:extLst>
          </p:cNvPr>
          <p:cNvSpPr txBox="1"/>
          <p:nvPr/>
        </p:nvSpPr>
        <p:spPr>
          <a:xfrm>
            <a:off x="7724128" y="1702881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Цель: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1D80F55-55DC-4407-82C1-96456F1687E4}"/>
              </a:ext>
            </a:extLst>
          </p:cNvPr>
          <p:cNvSpPr/>
          <p:nvPr/>
        </p:nvSpPr>
        <p:spPr>
          <a:xfrm>
            <a:off x="7749614" y="2146575"/>
            <a:ext cx="41963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создать виртуальную экскурсию по школе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6F87E-0166-4134-9916-750B7725F976}"/>
              </a:ext>
            </a:extLst>
          </p:cNvPr>
          <p:cNvSpPr txBox="1"/>
          <p:nvPr/>
        </p:nvSpPr>
        <p:spPr>
          <a:xfrm>
            <a:off x="6966853" y="3481456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Задачи: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B7DF595-4E7D-4050-A783-5064361A06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6259" y="1742450"/>
            <a:ext cx="360000" cy="360000"/>
          </a:xfrm>
          <a:prstGeom prst="rect">
            <a:avLst/>
          </a:prstGeom>
        </p:spPr>
      </p:pic>
      <p:sp>
        <p:nvSpPr>
          <p:cNvPr id="34" name="Шестиугольник 33">
            <a:extLst>
              <a:ext uri="{FF2B5EF4-FFF2-40B4-BE49-F238E27FC236}">
                <a16:creationId xmlns:a16="http://schemas.microsoft.com/office/drawing/2014/main" id="{556195F2-9C1C-44F4-8C58-0CB609F0B339}"/>
              </a:ext>
            </a:extLst>
          </p:cNvPr>
          <p:cNvSpPr/>
          <p:nvPr/>
        </p:nvSpPr>
        <p:spPr>
          <a:xfrm>
            <a:off x="6386682" y="3462117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A5DA415-52AA-4D2E-825B-CC3A7FF79E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4124" y="3535334"/>
            <a:ext cx="360000" cy="3600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891A3B-9ED2-45F6-BDD6-39E7266C1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4" y="136925"/>
            <a:ext cx="5295097" cy="2903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27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176ECF0-EE47-41EA-875B-0519BA2E98AA}"/>
              </a:ext>
            </a:extLst>
          </p:cNvPr>
          <p:cNvSpPr/>
          <p:nvPr/>
        </p:nvSpPr>
        <p:spPr>
          <a:xfrm>
            <a:off x="0" y="6534000"/>
            <a:ext cx="3396000" cy="324000"/>
          </a:xfrm>
          <a:custGeom>
            <a:avLst/>
            <a:gdLst>
              <a:gd name="connsiteX0" fmla="*/ 0 w 3396000"/>
              <a:gd name="connsiteY0" fmla="*/ 0 h 324000"/>
              <a:gd name="connsiteX1" fmla="*/ 3216000 w 3396000"/>
              <a:gd name="connsiteY1" fmla="*/ 0 h 324000"/>
              <a:gd name="connsiteX2" fmla="*/ 3396000 w 3396000"/>
              <a:gd name="connsiteY2" fmla="*/ 324000 h 324000"/>
              <a:gd name="connsiteX3" fmla="*/ 3216000 w 3396000"/>
              <a:gd name="connsiteY3" fmla="*/ 324000 h 324000"/>
              <a:gd name="connsiteX4" fmla="*/ 3036000 w 3396000"/>
              <a:gd name="connsiteY4" fmla="*/ 324000 h 324000"/>
              <a:gd name="connsiteX5" fmla="*/ 0 w 3396000"/>
              <a:gd name="connsiteY5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000" h="324000">
                <a:moveTo>
                  <a:pt x="0" y="0"/>
                </a:moveTo>
                <a:lnTo>
                  <a:pt x="3216000" y="0"/>
                </a:lnTo>
                <a:lnTo>
                  <a:pt x="3396000" y="324000"/>
                </a:lnTo>
                <a:lnTo>
                  <a:pt x="3216000" y="324000"/>
                </a:lnTo>
                <a:lnTo>
                  <a:pt x="3036000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B7404-5B1E-454B-9143-37B12EAA7828}"/>
              </a:ext>
            </a:extLst>
          </p:cNvPr>
          <p:cNvSpPr txBox="1"/>
          <p:nvPr/>
        </p:nvSpPr>
        <p:spPr>
          <a:xfrm>
            <a:off x="1359255" y="1683139"/>
            <a:ext cx="426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>
                <a:latin typeface="Times New Roman" pitchFamily="18" charset="0"/>
                <a:cs typeface="Times New Roman" pitchFamily="18" charset="0"/>
              </a:rPr>
              <a:t>Composite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>
                <a:latin typeface="Times New Roman" pitchFamily="18" charset="0"/>
                <a:cs typeface="Times New Roman" pitchFamily="18" charset="0"/>
              </a:rPr>
              <a:t>Editor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- 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A3BAE0C-219F-4C00-B25C-58B34363EC13}"/>
              </a:ext>
            </a:extLst>
          </p:cNvPr>
          <p:cNvSpPr/>
          <p:nvPr/>
        </p:nvSpPr>
        <p:spPr>
          <a:xfrm>
            <a:off x="1297807" y="2206359"/>
            <a:ext cx="4196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это усовершенствованная программа для сшивания панорамных изображений</a:t>
            </a:r>
          </a:p>
        </p:txBody>
      </p:sp>
      <p:sp>
        <p:nvSpPr>
          <p:cNvPr id="7" name="Шестиугольник 6">
            <a:extLst>
              <a:ext uri="{FF2B5EF4-FFF2-40B4-BE49-F238E27FC236}">
                <a16:creationId xmlns:a16="http://schemas.microsoft.com/office/drawing/2014/main" id="{0B1C8BEE-44EE-43C4-BE09-B00C937127CC}"/>
              </a:ext>
            </a:extLst>
          </p:cNvPr>
          <p:cNvSpPr/>
          <p:nvPr/>
        </p:nvSpPr>
        <p:spPr>
          <a:xfrm>
            <a:off x="730720" y="1729017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72513-778F-4AA9-B6A9-CBDCCBF2DD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452" y="1802234"/>
            <a:ext cx="360000" cy="360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8251AAB-297B-410B-B753-4AB25736ED42}"/>
              </a:ext>
            </a:extLst>
          </p:cNvPr>
          <p:cNvSpPr/>
          <p:nvPr/>
        </p:nvSpPr>
        <p:spPr>
          <a:xfrm>
            <a:off x="1379950" y="4274077"/>
            <a:ext cx="4196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удобная программа для создания панорамных склеек</a:t>
            </a:r>
          </a:p>
        </p:txBody>
      </p:sp>
      <p:sp>
        <p:nvSpPr>
          <p:cNvPr id="15" name="Шестиугольник 14">
            <a:extLst>
              <a:ext uri="{FF2B5EF4-FFF2-40B4-BE49-F238E27FC236}">
                <a16:creationId xmlns:a16="http://schemas.microsoft.com/office/drawing/2014/main" id="{F5123C87-61F3-4D25-B595-D69417829DBF}"/>
              </a:ext>
            </a:extLst>
          </p:cNvPr>
          <p:cNvSpPr/>
          <p:nvPr/>
        </p:nvSpPr>
        <p:spPr>
          <a:xfrm>
            <a:off x="707550" y="3840860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4B29389-B485-43E6-8925-BA554CBDA2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220" y="3914077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D0F88E-A636-404B-B161-F0893E825ED3}"/>
              </a:ext>
            </a:extLst>
          </p:cNvPr>
          <p:cNvSpPr txBox="1"/>
          <p:nvPr/>
        </p:nvSpPr>
        <p:spPr>
          <a:xfrm>
            <a:off x="2047627" y="364907"/>
            <a:ext cx="5873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ru-RU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dirty="0" err="1">
                <a:latin typeface="Times New Roman" pitchFamily="18" charset="0"/>
                <a:cs typeface="Times New Roman" pitchFamily="18" charset="0"/>
              </a:rPr>
              <a:t>Composite</a:t>
            </a:r>
            <a:r>
              <a:rPr lang="ru-RU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dirty="0" err="1">
                <a:latin typeface="Times New Roman" pitchFamily="18" charset="0"/>
                <a:cs typeface="Times New Roman" pitchFamily="18" charset="0"/>
              </a:rPr>
              <a:t>Editor</a:t>
            </a:r>
            <a:r>
              <a:rPr lang="ru-RU" sz="4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44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93" y="55796"/>
            <a:ext cx="1381318" cy="1381318"/>
          </a:xfrm>
          <a:prstGeom prst="rect">
            <a:avLst/>
          </a:prstGeom>
        </p:spPr>
      </p:pic>
      <p:pic>
        <p:nvPicPr>
          <p:cNvPr id="2050" name="Picture 2" descr="K:\диск D\КОМПЬЮТЕР\Работа\Конкурсы\Конкурсы 2020-2021\Проекты\Тарвердян\Картинки\168fd328af234e9b8c18bd95b5d9f8e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00" y="1802688"/>
            <a:ext cx="5067300" cy="347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8B7404-5B1E-454B-9143-37B12EAA7828}"/>
              </a:ext>
            </a:extLst>
          </p:cNvPr>
          <p:cNvSpPr txBox="1"/>
          <p:nvPr/>
        </p:nvSpPr>
        <p:spPr>
          <a:xfrm>
            <a:off x="1379950" y="3652467"/>
            <a:ext cx="426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>
                <a:latin typeface="Times New Roman" pitchFamily="18" charset="0"/>
                <a:cs typeface="Times New Roman" pitchFamily="18" charset="0"/>
              </a:rPr>
              <a:t>Composite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>
                <a:latin typeface="Times New Roman" pitchFamily="18" charset="0"/>
                <a:cs typeface="Times New Roman" pitchFamily="18" charset="0"/>
              </a:rPr>
              <a:t>Editor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- 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8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AFA92017-5A71-43DE-962B-93D81B320387}"/>
              </a:ext>
            </a:extLst>
          </p:cNvPr>
          <p:cNvSpPr/>
          <p:nvPr/>
        </p:nvSpPr>
        <p:spPr>
          <a:xfrm>
            <a:off x="5831550" y="1447092"/>
            <a:ext cx="5580000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BC85A074-3F9D-437C-B2DE-DCAF80B82D5A}"/>
              </a:ext>
            </a:extLst>
          </p:cNvPr>
          <p:cNvSpPr/>
          <p:nvPr/>
        </p:nvSpPr>
        <p:spPr>
          <a:xfrm>
            <a:off x="5879550" y="4912090"/>
            <a:ext cx="5580000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7E22BA43-D6D0-468F-AA73-1A16FE9C9B9C}"/>
              </a:ext>
            </a:extLst>
          </p:cNvPr>
          <p:cNvSpPr/>
          <p:nvPr/>
        </p:nvSpPr>
        <p:spPr>
          <a:xfrm>
            <a:off x="6596550" y="3216640"/>
            <a:ext cx="5580000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E52F0E5-A701-46B7-93E6-826C2E6D14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1000" y="2780403"/>
            <a:ext cx="2177475" cy="2177475"/>
          </a:xfrm>
          <a:prstGeom prst="rect">
            <a:avLst/>
          </a:prstGeom>
        </p:spPr>
      </p:pic>
      <p:sp>
        <p:nvSpPr>
          <p:cNvPr id="28" name="Дуга 27">
            <a:extLst>
              <a:ext uri="{FF2B5EF4-FFF2-40B4-BE49-F238E27FC236}">
                <a16:creationId xmlns:a16="http://schemas.microsoft.com/office/drawing/2014/main" id="{E48D25B4-3BD1-409A-ABE9-E2BD6382D55C}"/>
              </a:ext>
            </a:extLst>
          </p:cNvPr>
          <p:cNvSpPr/>
          <p:nvPr/>
        </p:nvSpPr>
        <p:spPr>
          <a:xfrm rot="13602773">
            <a:off x="2766000" y="2347092"/>
            <a:ext cx="3065550" cy="3065550"/>
          </a:xfrm>
          <a:prstGeom prst="arc">
            <a:avLst>
              <a:gd name="adj1" fmla="val 13591648"/>
              <a:gd name="adj2" fmla="val 2384487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A7B5BD2-9D27-4CD1-ACBA-82892017AE9A}"/>
              </a:ext>
            </a:extLst>
          </p:cNvPr>
          <p:cNvCxnSpPr>
            <a:cxnSpLocks/>
            <a:stCxn id="23" idx="15"/>
          </p:cNvCxnSpPr>
          <p:nvPr/>
        </p:nvCxnSpPr>
        <p:spPr>
          <a:xfrm flipH="1">
            <a:off x="4251000" y="2099593"/>
            <a:ext cx="1580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6A0C5CE-244C-4B48-A069-27A5659DE144}"/>
              </a:ext>
            </a:extLst>
          </p:cNvPr>
          <p:cNvCxnSpPr>
            <a:cxnSpLocks/>
          </p:cNvCxnSpPr>
          <p:nvPr/>
        </p:nvCxnSpPr>
        <p:spPr>
          <a:xfrm flipV="1">
            <a:off x="4251000" y="2099593"/>
            <a:ext cx="0" cy="680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79F0EC7B-122C-4BF7-B14B-31EE9F64ED92}"/>
              </a:ext>
            </a:extLst>
          </p:cNvPr>
          <p:cNvCxnSpPr>
            <a:cxnSpLocks/>
          </p:cNvCxnSpPr>
          <p:nvPr/>
        </p:nvCxnSpPr>
        <p:spPr>
          <a:xfrm flipV="1">
            <a:off x="4251000" y="4912091"/>
            <a:ext cx="0" cy="6617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1112A4B0-0625-4DC7-9A07-534D4B4AE1C5}"/>
              </a:ext>
            </a:extLst>
          </p:cNvPr>
          <p:cNvCxnSpPr>
            <a:cxnSpLocks/>
          </p:cNvCxnSpPr>
          <p:nvPr/>
        </p:nvCxnSpPr>
        <p:spPr>
          <a:xfrm flipH="1">
            <a:off x="4251000" y="5573851"/>
            <a:ext cx="1605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4065879-2B31-4C19-93D2-8D6A19BBA4B3}"/>
              </a:ext>
            </a:extLst>
          </p:cNvPr>
          <p:cNvCxnSpPr>
            <a:cxnSpLocks/>
          </p:cNvCxnSpPr>
          <p:nvPr/>
        </p:nvCxnSpPr>
        <p:spPr>
          <a:xfrm flipH="1">
            <a:off x="5342125" y="3869141"/>
            <a:ext cx="12480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B69FDBA-6C82-48DD-8357-849CD4438F8E}"/>
              </a:ext>
            </a:extLst>
          </p:cNvPr>
          <p:cNvSpPr/>
          <p:nvPr/>
        </p:nvSpPr>
        <p:spPr>
          <a:xfrm>
            <a:off x="6245625" y="1517146"/>
            <a:ext cx="41963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Программа содержит четыре кнопки наверху, которые направляют вас через каждую стадию процесса – Импорт, Склейка, Обрезка и Экспорт</a:t>
            </a:r>
          </a:p>
          <a:p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B9475B0-AB54-4CBC-B18C-43CE147F75FA}"/>
              </a:ext>
            </a:extLst>
          </p:cNvPr>
          <p:cNvSpPr/>
          <p:nvPr/>
        </p:nvSpPr>
        <p:spPr>
          <a:xfrm>
            <a:off x="6318838" y="5475528"/>
            <a:ext cx="4286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Simple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panorama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Structured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panorama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2A33362-F562-4B94-A970-2D0949FF2643}"/>
              </a:ext>
            </a:extLst>
          </p:cNvPr>
          <p:cNvSpPr/>
          <p:nvPr/>
        </p:nvSpPr>
        <p:spPr>
          <a:xfrm>
            <a:off x="6996553" y="3686389"/>
            <a:ext cx="4196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Auto-detect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Planar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motion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Planar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motion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skew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Planar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motion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perspective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Rotation</a:t>
            </a:r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motion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90C2EB-832E-45A7-92F5-A6C06A33B1A0}"/>
              </a:ext>
            </a:extLst>
          </p:cNvPr>
          <p:cNvSpPr txBox="1"/>
          <p:nvPr/>
        </p:nvSpPr>
        <p:spPr>
          <a:xfrm>
            <a:off x="4295069" y="183188"/>
            <a:ext cx="79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err="1"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ru-RU" sz="5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dirty="0" err="1">
                <a:latin typeface="Times New Roman" pitchFamily="18" charset="0"/>
                <a:cs typeface="Times New Roman" pitchFamily="18" charset="0"/>
              </a:rPr>
              <a:t>Composite</a:t>
            </a:r>
            <a:r>
              <a:rPr lang="ru-RU" sz="5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dirty="0" err="1">
                <a:latin typeface="Times New Roman" pitchFamily="18" charset="0"/>
                <a:cs typeface="Times New Roman" pitchFamily="18" charset="0"/>
              </a:rPr>
              <a:t>Editor</a:t>
            </a:r>
            <a:endParaRPr lang="ru-RU" sz="54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20050" y="3216640"/>
            <a:ext cx="404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пункт меню, доступные варианты: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20923" y="4957878"/>
            <a:ext cx="410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пункт меню, доступных варианта:</a:t>
            </a:r>
          </a:p>
        </p:txBody>
      </p:sp>
      <p:pic>
        <p:nvPicPr>
          <p:cNvPr id="1026" name="Рисунок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0" y="187556"/>
            <a:ext cx="3413290" cy="183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Рисунок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9" y="4853564"/>
            <a:ext cx="3528431" cy="1921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92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противолежащие углы 1">
            <a:extLst>
              <a:ext uri="{FF2B5EF4-FFF2-40B4-BE49-F238E27FC236}">
                <a16:creationId xmlns:a16="http://schemas.microsoft.com/office/drawing/2014/main" id="{C1B74FFC-22B1-4F16-9F6B-5FCDAD8B4FD8}"/>
              </a:ext>
            </a:extLst>
          </p:cNvPr>
          <p:cNvSpPr/>
          <p:nvPr/>
        </p:nvSpPr>
        <p:spPr>
          <a:xfrm>
            <a:off x="966000" y="1807289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: скругленные противолежащие углы 2">
            <a:extLst>
              <a:ext uri="{FF2B5EF4-FFF2-40B4-BE49-F238E27FC236}">
                <a16:creationId xmlns:a16="http://schemas.microsoft.com/office/drawing/2014/main" id="{7613D9BA-71A9-47BA-9567-325935C95C35}"/>
              </a:ext>
            </a:extLst>
          </p:cNvPr>
          <p:cNvSpPr/>
          <p:nvPr/>
        </p:nvSpPr>
        <p:spPr>
          <a:xfrm>
            <a:off x="4476000" y="1808639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8E3A65CF-5054-4F37-A296-63B5A4B88DAC}"/>
              </a:ext>
            </a:extLst>
          </p:cNvPr>
          <p:cNvSpPr/>
          <p:nvPr/>
        </p:nvSpPr>
        <p:spPr>
          <a:xfrm>
            <a:off x="7986000" y="1807289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9AC69-6186-4542-9D6C-5B6BCA0B600A}"/>
              </a:ext>
            </a:extLst>
          </p:cNvPr>
          <p:cNvSpPr txBox="1"/>
          <p:nvPr/>
        </p:nvSpPr>
        <p:spPr>
          <a:xfrm>
            <a:off x="5883580" y="191578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02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1131826" y="1943998"/>
            <a:ext cx="2770827" cy="692683"/>
            <a:chOff x="1200587" y="2377445"/>
            <a:chExt cx="2770827" cy="692683"/>
          </a:xfrm>
        </p:grpSpPr>
        <p:sp>
          <p:nvSpPr>
            <p:cNvPr id="8" name="Прямоугольник: скругленные противолежащие углы 7">
              <a:extLst>
                <a:ext uri="{FF2B5EF4-FFF2-40B4-BE49-F238E27FC236}">
                  <a16:creationId xmlns:a16="http://schemas.microsoft.com/office/drawing/2014/main" id="{6CBA279B-9704-4BE5-AA02-3B3B1821AC92}"/>
                </a:ext>
              </a:extLst>
            </p:cNvPr>
            <p:cNvSpPr/>
            <p:nvPr/>
          </p:nvSpPr>
          <p:spPr>
            <a:xfrm>
              <a:off x="1200587" y="2377445"/>
              <a:ext cx="2770827" cy="692683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E8D70C-0335-4404-8578-3DE67239AEF6}"/>
                </a:ext>
              </a:extLst>
            </p:cNvPr>
            <p:cNvSpPr txBox="1"/>
            <p:nvPr/>
          </p:nvSpPr>
          <p:spPr>
            <a:xfrm>
              <a:off x="1317870" y="2492953"/>
              <a:ext cx="2583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b="1" dirty="0">
                  <a:latin typeface="Times New Roman" pitchFamily="18" charset="0"/>
                  <a:cs typeface="Times New Roman" pitchFamily="18" charset="0"/>
                </a:rPr>
                <a:t>Знаете ли вы что такое виртуальная экскурсия?</a:t>
              </a:r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E372FAA-4895-48D7-8EF3-0AAF6AF17A00}"/>
              </a:ext>
            </a:extLst>
          </p:cNvPr>
          <p:cNvSpPr/>
          <p:nvPr/>
        </p:nvSpPr>
        <p:spPr>
          <a:xfrm>
            <a:off x="1200587" y="2831381"/>
            <a:ext cx="2770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2050" indent="-342900">
              <a:buAutoNum type="arabicParenR"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Да</a:t>
            </a:r>
          </a:p>
          <a:p>
            <a:pPr marL="1162050" indent="-342900">
              <a:buAutoNum type="arabicParenR"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Не уверен</a:t>
            </a:r>
          </a:p>
          <a:p>
            <a:pPr marL="1162050" indent="-342900">
              <a:buAutoNum type="arabicParenR"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Нет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DAFE2C4-848A-4478-8936-6B1CCD0A0A76}"/>
              </a:ext>
            </a:extLst>
          </p:cNvPr>
          <p:cNvSpPr/>
          <p:nvPr/>
        </p:nvSpPr>
        <p:spPr>
          <a:xfrm>
            <a:off x="4710586" y="2831381"/>
            <a:ext cx="2770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25" indent="-342900">
              <a:buAutoNum type="arabicParenR"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Да</a:t>
            </a:r>
          </a:p>
          <a:p>
            <a:pPr marL="1076325" indent="-342900">
              <a:buAutoNum type="arabicParenR"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Не уверен </a:t>
            </a:r>
          </a:p>
          <a:p>
            <a:pPr marL="1076325" indent="-342900">
              <a:buAutoNum type="arabicParenR"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Нет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4D09E8D-E8C9-4345-9555-FE9E175C99C9}"/>
              </a:ext>
            </a:extLst>
          </p:cNvPr>
          <p:cNvSpPr/>
          <p:nvPr/>
        </p:nvSpPr>
        <p:spPr>
          <a:xfrm>
            <a:off x="8220586" y="2813207"/>
            <a:ext cx="2770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indent="19050">
              <a:buAutoNum type="arabicParenR"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Да</a:t>
            </a:r>
          </a:p>
          <a:p>
            <a:pPr marL="714375" indent="19050">
              <a:buAutoNum type="arabicParenR"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Не уверен</a:t>
            </a:r>
          </a:p>
          <a:p>
            <a:pPr marL="714375" indent="19050">
              <a:buAutoNum type="arabicParenR"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Нет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BB8E06-3E57-42EB-A0FD-05459337372C}"/>
              </a:ext>
            </a:extLst>
          </p:cNvPr>
          <p:cNvSpPr txBox="1"/>
          <p:nvPr/>
        </p:nvSpPr>
        <p:spPr>
          <a:xfrm>
            <a:off x="3306000" y="184660"/>
            <a:ext cx="60450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ru-RU" sz="4400" dirty="0">
                <a:latin typeface="Times New Roman" pitchFamily="18" charset="0"/>
                <a:cs typeface="Times New Roman" pitchFamily="18" charset="0"/>
              </a:rPr>
              <a:t>Социологический опрос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6DAC3A2-B1F5-4F30-90B8-93F4F7011F70}"/>
              </a:ext>
            </a:extLst>
          </p:cNvPr>
          <p:cNvSpPr/>
          <p:nvPr/>
        </p:nvSpPr>
        <p:spPr>
          <a:xfrm>
            <a:off x="4202811" y="1044000"/>
            <a:ext cx="45866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Всего респондентов: 26</a:t>
            </a:r>
          </a:p>
        </p:txBody>
      </p:sp>
      <p:graphicFrame>
        <p:nvGraphicFramePr>
          <p:cNvPr id="34" name="Таблица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482225"/>
              </p:ext>
            </p:extLst>
          </p:nvPr>
        </p:nvGraphicFramePr>
        <p:xfrm>
          <a:off x="482186" y="4368502"/>
          <a:ext cx="3489228" cy="1520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087">
                <a:tc>
                  <a:txBody>
                    <a:bodyPr/>
                    <a:lstStyle/>
                    <a:p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Респонденты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32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532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Не</a:t>
                      </a:r>
                      <a:r>
                        <a:rPr lang="ru-RU" baseline="0" dirty="0">
                          <a:latin typeface="Times New Roman" pitchFamily="18" charset="0"/>
                          <a:cs typeface="Times New Roman" pitchFamily="18" charset="0"/>
                        </a:rPr>
                        <a:t> уверен 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532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Таблица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01333"/>
              </p:ext>
            </p:extLst>
          </p:nvPr>
        </p:nvGraphicFramePr>
        <p:xfrm>
          <a:off x="4545026" y="4368503"/>
          <a:ext cx="3137958" cy="1499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818">
                <a:tc>
                  <a:txBody>
                    <a:bodyPr/>
                    <a:lstStyle/>
                    <a:p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Респонденты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818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18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Не уверен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818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Таблица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353603"/>
              </p:ext>
            </p:extLst>
          </p:nvPr>
        </p:nvGraphicFramePr>
        <p:xfrm>
          <a:off x="7986000" y="4376904"/>
          <a:ext cx="351892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428">
                <a:tc>
                  <a:txBody>
                    <a:bodyPr/>
                    <a:lstStyle/>
                    <a:p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Респонденты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28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28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Не уверен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28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Группа 5"/>
          <p:cNvGrpSpPr/>
          <p:nvPr/>
        </p:nvGrpSpPr>
        <p:grpSpPr>
          <a:xfrm>
            <a:off x="4710585" y="1944000"/>
            <a:ext cx="2770827" cy="692683"/>
            <a:chOff x="4710585" y="1944000"/>
            <a:chExt cx="2770827" cy="692683"/>
          </a:xfrm>
        </p:grpSpPr>
        <p:sp>
          <p:nvSpPr>
            <p:cNvPr id="23" name="Прямоугольник: скругленные противолежащие углы 7">
              <a:extLst>
                <a:ext uri="{FF2B5EF4-FFF2-40B4-BE49-F238E27FC236}">
                  <a16:creationId xmlns:a16="http://schemas.microsoft.com/office/drawing/2014/main" id="{6CBA279B-9704-4BE5-AA02-3B3B1821AC92}"/>
                </a:ext>
              </a:extLst>
            </p:cNvPr>
            <p:cNvSpPr/>
            <p:nvPr/>
          </p:nvSpPr>
          <p:spPr>
            <a:xfrm>
              <a:off x="4710585" y="1944000"/>
              <a:ext cx="2770827" cy="692683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B2B15A-7D64-44A5-89CF-2F01009FB53A}"/>
                </a:ext>
              </a:extLst>
            </p:cNvPr>
            <p:cNvSpPr txBox="1"/>
            <p:nvPr/>
          </p:nvSpPr>
          <p:spPr>
            <a:xfrm>
              <a:off x="4804021" y="2059508"/>
              <a:ext cx="2583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b="1" dirty="0">
                  <a:latin typeface="Times New Roman" pitchFamily="18" charset="0"/>
                  <a:cs typeface="Times New Roman" pitchFamily="18" charset="0"/>
                </a:rPr>
                <a:t>Как вы считаете, нужна ли нашей школе виртуальная экскурсия?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220586" y="1946108"/>
            <a:ext cx="2770827" cy="721517"/>
            <a:chOff x="8220586" y="1946108"/>
            <a:chExt cx="2770827" cy="721517"/>
          </a:xfrm>
        </p:grpSpPr>
        <p:sp>
          <p:nvSpPr>
            <p:cNvPr id="28" name="Прямоугольник: скругленные противолежащие углы 7">
              <a:extLst>
                <a:ext uri="{FF2B5EF4-FFF2-40B4-BE49-F238E27FC236}">
                  <a16:creationId xmlns:a16="http://schemas.microsoft.com/office/drawing/2014/main" id="{6CBA279B-9704-4BE5-AA02-3B3B1821AC92}"/>
                </a:ext>
              </a:extLst>
            </p:cNvPr>
            <p:cNvSpPr/>
            <p:nvPr/>
          </p:nvSpPr>
          <p:spPr>
            <a:xfrm>
              <a:off x="8220586" y="1946108"/>
              <a:ext cx="2770827" cy="692683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75AF0E-DE91-4EB7-B0F9-8C3501126558}"/>
                </a:ext>
              </a:extLst>
            </p:cNvPr>
            <p:cNvSpPr txBox="1"/>
            <p:nvPr/>
          </p:nvSpPr>
          <p:spPr>
            <a:xfrm>
              <a:off x="8314021" y="2021294"/>
              <a:ext cx="2583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b="1" dirty="0">
                  <a:latin typeface="Times New Roman" pitchFamily="18" charset="0"/>
                  <a:cs typeface="Times New Roman" pitchFamily="18" charset="0"/>
                </a:rPr>
                <a:t>Хотелось бы вам увидеть данную виртуальную экскурсию? </a:t>
              </a:r>
            </a:p>
            <a:p>
              <a:pPr algn="ctr"/>
              <a:endParaRPr lang="ru-RU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90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F9C61E-E36B-4AA1-9B32-253C81A9D207}"/>
              </a:ext>
            </a:extLst>
          </p:cNvPr>
          <p:cNvSpPr/>
          <p:nvPr/>
        </p:nvSpPr>
        <p:spPr>
          <a:xfrm>
            <a:off x="0" y="2146"/>
            <a:ext cx="7532340" cy="6858000"/>
          </a:xfrm>
          <a:custGeom>
            <a:avLst/>
            <a:gdLst>
              <a:gd name="connsiteX0" fmla="*/ 0 w 4050000"/>
              <a:gd name="connsiteY0" fmla="*/ 0 h 6984000"/>
              <a:gd name="connsiteX1" fmla="*/ 4050000 w 4050000"/>
              <a:gd name="connsiteY1" fmla="*/ 0 h 6984000"/>
              <a:gd name="connsiteX2" fmla="*/ 4050000 w 4050000"/>
              <a:gd name="connsiteY2" fmla="*/ 6984000 h 6984000"/>
              <a:gd name="connsiteX3" fmla="*/ 0 w 4050000"/>
              <a:gd name="connsiteY3" fmla="*/ 6984000 h 6984000"/>
              <a:gd name="connsiteX4" fmla="*/ 0 w 4050000"/>
              <a:gd name="connsiteY4" fmla="*/ 0 h 698400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05000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59864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509480"/>
              <a:gd name="connsiteY0" fmla="*/ 38100 h 7022100"/>
              <a:gd name="connsiteX1" fmla="*/ 7509480 w 7509480"/>
              <a:gd name="connsiteY1" fmla="*/ 0 h 7022100"/>
              <a:gd name="connsiteX2" fmla="*/ 4598640 w 7509480"/>
              <a:gd name="connsiteY2" fmla="*/ 7022100 h 7022100"/>
              <a:gd name="connsiteX3" fmla="*/ 0 w 7509480"/>
              <a:gd name="connsiteY3" fmla="*/ 7022100 h 7022100"/>
              <a:gd name="connsiteX4" fmla="*/ 0 w 7509480"/>
              <a:gd name="connsiteY4" fmla="*/ 38100 h 7022100"/>
              <a:gd name="connsiteX0" fmla="*/ 0 w 7532340"/>
              <a:gd name="connsiteY0" fmla="*/ 0 h 6984000"/>
              <a:gd name="connsiteX1" fmla="*/ 7532340 w 7532340"/>
              <a:gd name="connsiteY1" fmla="*/ 762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  <a:gd name="connsiteX0" fmla="*/ 0 w 7532340"/>
              <a:gd name="connsiteY0" fmla="*/ 0 h 6984000"/>
              <a:gd name="connsiteX1" fmla="*/ 7532340 w 7532340"/>
              <a:gd name="connsiteY1" fmla="*/ 277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2340" h="6984000">
                <a:moveTo>
                  <a:pt x="0" y="0"/>
                </a:moveTo>
                <a:lnTo>
                  <a:pt x="7532340" y="2770"/>
                </a:lnTo>
                <a:lnTo>
                  <a:pt x="4598640" y="6984000"/>
                </a:lnTo>
                <a:lnTo>
                  <a:pt x="0" y="6984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B9984D-717D-4CD5-9EC5-EC2B227A0079}"/>
              </a:ext>
            </a:extLst>
          </p:cNvPr>
          <p:cNvSpPr/>
          <p:nvPr/>
        </p:nvSpPr>
        <p:spPr>
          <a:xfrm>
            <a:off x="8687041" y="2402669"/>
            <a:ext cx="32139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респондентов ответили, что они знают что такое виртуальная экскурсия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57C0931-3A9A-44A2-B182-93EDB0CF011F}"/>
              </a:ext>
            </a:extLst>
          </p:cNvPr>
          <p:cNvSpPr/>
          <p:nvPr/>
        </p:nvSpPr>
        <p:spPr>
          <a:xfrm>
            <a:off x="8094253" y="4011013"/>
            <a:ext cx="32139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респондентов ответили, что они не уверены,  что знают что такое виртуальная экскурсия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F3F9FA1-9582-48FA-AC40-5A02829E22C3}"/>
              </a:ext>
            </a:extLst>
          </p:cNvPr>
          <p:cNvSpPr/>
          <p:nvPr/>
        </p:nvSpPr>
        <p:spPr>
          <a:xfrm>
            <a:off x="7080061" y="5808168"/>
            <a:ext cx="3213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респондентов ответили, что они не знают что такое виртуальная экскурсия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8E0CCD-0F62-4CF6-8133-13F94AFF6DDD}"/>
              </a:ext>
            </a:extLst>
          </p:cNvPr>
          <p:cNvSpPr/>
          <p:nvPr/>
        </p:nvSpPr>
        <p:spPr>
          <a:xfrm>
            <a:off x="7285763" y="187752"/>
            <a:ext cx="50004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Результаты опроса</a:t>
            </a: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1DCE7D00-0565-4BE1-9C83-EA9DDF7DECD6}"/>
              </a:ext>
            </a:extLst>
          </p:cNvPr>
          <p:cNvSpPr/>
          <p:nvPr/>
        </p:nvSpPr>
        <p:spPr>
          <a:xfrm>
            <a:off x="6088543" y="3668762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Арка 20">
            <a:extLst>
              <a:ext uri="{FF2B5EF4-FFF2-40B4-BE49-F238E27FC236}">
                <a16:creationId xmlns:a16="http://schemas.microsoft.com/office/drawing/2014/main" id="{B25D5E15-30F1-43C8-A668-342292D8AA97}"/>
              </a:ext>
            </a:extLst>
          </p:cNvPr>
          <p:cNvSpPr/>
          <p:nvPr/>
        </p:nvSpPr>
        <p:spPr>
          <a:xfrm>
            <a:off x="6088543" y="3675293"/>
            <a:ext cx="1260000" cy="1260000"/>
          </a:xfrm>
          <a:prstGeom prst="blockArc">
            <a:avLst>
              <a:gd name="adj1" fmla="val 19343830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797F856-0476-4BD9-9208-357B9487055D}"/>
              </a:ext>
            </a:extLst>
          </p:cNvPr>
          <p:cNvSpPr/>
          <p:nvPr/>
        </p:nvSpPr>
        <p:spPr>
          <a:xfrm>
            <a:off x="6849691" y="2009595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Арка 22">
            <a:extLst>
              <a:ext uri="{FF2B5EF4-FFF2-40B4-BE49-F238E27FC236}">
                <a16:creationId xmlns:a16="http://schemas.microsoft.com/office/drawing/2014/main" id="{608CF968-B1F9-49C9-A7D0-6DFDF59AD764}"/>
              </a:ext>
            </a:extLst>
          </p:cNvPr>
          <p:cNvSpPr/>
          <p:nvPr/>
        </p:nvSpPr>
        <p:spPr>
          <a:xfrm>
            <a:off x="6849690" y="2016125"/>
            <a:ext cx="1260000" cy="1260000"/>
          </a:xfrm>
          <a:prstGeom prst="blockArc">
            <a:avLst>
              <a:gd name="adj1" fmla="val 8974442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0E880B-7E2C-4A09-9D65-EB8FAAA377B4}"/>
              </a:ext>
            </a:extLst>
          </p:cNvPr>
          <p:cNvSpPr txBox="1"/>
          <p:nvPr/>
        </p:nvSpPr>
        <p:spPr>
          <a:xfrm>
            <a:off x="6361605" y="4072153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11%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E16966-EEA6-49FA-9598-38D6F3B31BBF}"/>
              </a:ext>
            </a:extLst>
          </p:cNvPr>
          <p:cNvSpPr txBox="1"/>
          <p:nvPr/>
        </p:nvSpPr>
        <p:spPr>
          <a:xfrm>
            <a:off x="7104218" y="24152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62%</a:t>
            </a:r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7D1EEC21-2F4A-4AAD-B439-ED4F2EF000C4}"/>
              </a:ext>
            </a:extLst>
          </p:cNvPr>
          <p:cNvSpPr/>
          <p:nvPr/>
        </p:nvSpPr>
        <p:spPr>
          <a:xfrm>
            <a:off x="5217821" y="5409001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Арка 28">
            <a:extLst>
              <a:ext uri="{FF2B5EF4-FFF2-40B4-BE49-F238E27FC236}">
                <a16:creationId xmlns:a16="http://schemas.microsoft.com/office/drawing/2014/main" id="{81607782-51C8-4D6D-86C3-A73919EB5AEC}"/>
              </a:ext>
            </a:extLst>
          </p:cNvPr>
          <p:cNvSpPr/>
          <p:nvPr/>
        </p:nvSpPr>
        <p:spPr>
          <a:xfrm>
            <a:off x="5217821" y="5409001"/>
            <a:ext cx="1260000" cy="1260000"/>
          </a:xfrm>
          <a:prstGeom prst="blockArc">
            <a:avLst>
              <a:gd name="adj1" fmla="val 907008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D01E42-DAF6-4EF6-8097-6086076607BA}"/>
              </a:ext>
            </a:extLst>
          </p:cNvPr>
          <p:cNvSpPr txBox="1"/>
          <p:nvPr/>
        </p:nvSpPr>
        <p:spPr>
          <a:xfrm>
            <a:off x="5487785" y="580816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27%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671000" y="1018893"/>
            <a:ext cx="4229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400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Знаете ли вы что такое виртуальная экскурсия?</a:t>
            </a:r>
            <a:endParaRPr lang="ru-RU" sz="2400" b="1" dirty="0"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D0123D-7093-4A3F-A1DA-32560BC9A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1" y="388292"/>
            <a:ext cx="5204973" cy="318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864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89188" y="1044000"/>
            <a:ext cx="4876215" cy="858875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Как вы считаете, необходима ли нашему колледжу виртуальная экскурсия?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Рисунок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99F9C61E-E36B-4AA1-9B32-253C81A9D207}"/>
              </a:ext>
            </a:extLst>
          </p:cNvPr>
          <p:cNvSpPr/>
          <p:nvPr/>
        </p:nvSpPr>
        <p:spPr>
          <a:xfrm>
            <a:off x="0" y="0"/>
            <a:ext cx="7532340" cy="6858000"/>
          </a:xfrm>
          <a:custGeom>
            <a:avLst/>
            <a:gdLst>
              <a:gd name="connsiteX0" fmla="*/ 0 w 4050000"/>
              <a:gd name="connsiteY0" fmla="*/ 0 h 6984000"/>
              <a:gd name="connsiteX1" fmla="*/ 4050000 w 4050000"/>
              <a:gd name="connsiteY1" fmla="*/ 0 h 6984000"/>
              <a:gd name="connsiteX2" fmla="*/ 4050000 w 4050000"/>
              <a:gd name="connsiteY2" fmla="*/ 6984000 h 6984000"/>
              <a:gd name="connsiteX3" fmla="*/ 0 w 4050000"/>
              <a:gd name="connsiteY3" fmla="*/ 6984000 h 6984000"/>
              <a:gd name="connsiteX4" fmla="*/ 0 w 4050000"/>
              <a:gd name="connsiteY4" fmla="*/ 0 h 698400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05000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59864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509480"/>
              <a:gd name="connsiteY0" fmla="*/ 38100 h 7022100"/>
              <a:gd name="connsiteX1" fmla="*/ 7509480 w 7509480"/>
              <a:gd name="connsiteY1" fmla="*/ 0 h 7022100"/>
              <a:gd name="connsiteX2" fmla="*/ 4598640 w 7509480"/>
              <a:gd name="connsiteY2" fmla="*/ 7022100 h 7022100"/>
              <a:gd name="connsiteX3" fmla="*/ 0 w 7509480"/>
              <a:gd name="connsiteY3" fmla="*/ 7022100 h 7022100"/>
              <a:gd name="connsiteX4" fmla="*/ 0 w 7509480"/>
              <a:gd name="connsiteY4" fmla="*/ 38100 h 7022100"/>
              <a:gd name="connsiteX0" fmla="*/ 0 w 7532340"/>
              <a:gd name="connsiteY0" fmla="*/ 0 h 6984000"/>
              <a:gd name="connsiteX1" fmla="*/ 7532340 w 7532340"/>
              <a:gd name="connsiteY1" fmla="*/ 762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  <a:gd name="connsiteX0" fmla="*/ 0 w 7532340"/>
              <a:gd name="connsiteY0" fmla="*/ 0 h 6984000"/>
              <a:gd name="connsiteX1" fmla="*/ 7532340 w 7532340"/>
              <a:gd name="connsiteY1" fmla="*/ 277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2340" h="6984000">
                <a:moveTo>
                  <a:pt x="0" y="0"/>
                </a:moveTo>
                <a:lnTo>
                  <a:pt x="7532340" y="2770"/>
                </a:lnTo>
                <a:lnTo>
                  <a:pt x="4598640" y="6984000"/>
                </a:lnTo>
                <a:lnTo>
                  <a:pt x="0" y="6984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олилиния: фигура 21">
            <a:extLst>
              <a:ext uri="{FF2B5EF4-FFF2-40B4-BE49-F238E27FC236}">
                <a16:creationId xmlns:a16="http://schemas.microsoft.com/office/drawing/2014/main" id="{D797F856-0476-4BD9-9208-357B9487055D}"/>
              </a:ext>
            </a:extLst>
          </p:cNvPr>
          <p:cNvSpPr/>
          <p:nvPr/>
        </p:nvSpPr>
        <p:spPr>
          <a:xfrm>
            <a:off x="6846729" y="2043224"/>
            <a:ext cx="1247524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Арка 11">
            <a:extLst>
              <a:ext uri="{FF2B5EF4-FFF2-40B4-BE49-F238E27FC236}">
                <a16:creationId xmlns:a16="http://schemas.microsoft.com/office/drawing/2014/main" id="{608CF968-B1F9-49C9-A7D0-6DFDF59AD764}"/>
              </a:ext>
            </a:extLst>
          </p:cNvPr>
          <p:cNvSpPr/>
          <p:nvPr/>
        </p:nvSpPr>
        <p:spPr>
          <a:xfrm>
            <a:off x="6834253" y="2043224"/>
            <a:ext cx="1260000" cy="1260000"/>
          </a:xfrm>
          <a:prstGeom prst="blockArc">
            <a:avLst>
              <a:gd name="adj1" fmla="val 7255160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14785" y="2442391"/>
            <a:ext cx="93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endParaRPr lang="ru-RU" sz="24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Полилиния: фигура 19">
            <a:extLst>
              <a:ext uri="{FF2B5EF4-FFF2-40B4-BE49-F238E27FC236}">
                <a16:creationId xmlns:a16="http://schemas.microsoft.com/office/drawing/2014/main" id="{1DCE7D00-0565-4BE1-9C83-EA9DDF7DECD6}"/>
              </a:ext>
            </a:extLst>
          </p:cNvPr>
          <p:cNvSpPr/>
          <p:nvPr/>
        </p:nvSpPr>
        <p:spPr>
          <a:xfrm>
            <a:off x="6097899" y="3634577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Арка 13">
            <a:extLst>
              <a:ext uri="{FF2B5EF4-FFF2-40B4-BE49-F238E27FC236}">
                <a16:creationId xmlns:a16="http://schemas.microsoft.com/office/drawing/2014/main" id="{B25D5E15-30F1-43C8-A668-342292D8AA97}"/>
              </a:ext>
            </a:extLst>
          </p:cNvPr>
          <p:cNvSpPr/>
          <p:nvPr/>
        </p:nvSpPr>
        <p:spPr>
          <a:xfrm>
            <a:off x="6097899" y="3634577"/>
            <a:ext cx="1260000" cy="1260000"/>
          </a:xfrm>
          <a:prstGeom prst="blockArc">
            <a:avLst>
              <a:gd name="adj1" fmla="val 1509842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56356" y="3977502"/>
            <a:ext cx="85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27%</a:t>
            </a:r>
          </a:p>
        </p:txBody>
      </p:sp>
      <p:sp>
        <p:nvSpPr>
          <p:cNvPr id="18" name="Полилиния: фигура 27">
            <a:extLst>
              <a:ext uri="{FF2B5EF4-FFF2-40B4-BE49-F238E27FC236}">
                <a16:creationId xmlns:a16="http://schemas.microsoft.com/office/drawing/2014/main" id="{7D1EEC21-2F4A-4AAD-B439-ED4F2EF000C4}"/>
              </a:ext>
            </a:extLst>
          </p:cNvPr>
          <p:cNvSpPr/>
          <p:nvPr/>
        </p:nvSpPr>
        <p:spPr>
          <a:xfrm>
            <a:off x="5204224" y="5384422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Арка 16">
            <a:extLst>
              <a:ext uri="{FF2B5EF4-FFF2-40B4-BE49-F238E27FC236}">
                <a16:creationId xmlns:a16="http://schemas.microsoft.com/office/drawing/2014/main" id="{81607782-51C8-4D6D-86C3-A73919EB5AEC}"/>
              </a:ext>
            </a:extLst>
          </p:cNvPr>
          <p:cNvSpPr/>
          <p:nvPr/>
        </p:nvSpPr>
        <p:spPr>
          <a:xfrm>
            <a:off x="5204224" y="5384422"/>
            <a:ext cx="1260000" cy="1260000"/>
          </a:xfrm>
          <a:prstGeom prst="blockArc">
            <a:avLst>
              <a:gd name="adj1" fmla="val 19595122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25205" y="5794799"/>
            <a:ext cx="89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15%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81000" y="2247569"/>
            <a:ext cx="30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респондентов ответили, что нашей школе  необходима виртуальная экскурсия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28592" y="3698860"/>
            <a:ext cx="3397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респондентов ответили, что не уверены, что нашей школе необходима виртуальная экскурсия.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96000" y="5552757"/>
            <a:ext cx="3868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респондентов ответили, что нет необходимости создавать виртуальная экскурсия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48E0CCD-0F62-4CF6-8133-13F94AFF6DDD}"/>
              </a:ext>
            </a:extLst>
          </p:cNvPr>
          <p:cNvSpPr/>
          <p:nvPr/>
        </p:nvSpPr>
        <p:spPr>
          <a:xfrm>
            <a:off x="7239410" y="201679"/>
            <a:ext cx="50004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Результаты опроса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55708B6-7B29-497E-87AD-9477405A1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1" y="388292"/>
            <a:ext cx="5204973" cy="318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4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1000" y="549000"/>
            <a:ext cx="4849067" cy="1718668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Хотелось бы вам увидеть виртуальную экскурсию по колледжу?</a:t>
            </a:r>
            <a:br>
              <a:rPr lang="ru-RU" sz="2800" b="1" dirty="0">
                <a:latin typeface="Times New Roman" pitchFamily="18" charset="0"/>
                <a:cs typeface="Times New Roman" pitchFamily="18" charset="0"/>
              </a:rPr>
            </a:b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Рисунок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99F9C61E-E36B-4AA1-9B32-253C81A9D207}"/>
              </a:ext>
            </a:extLst>
          </p:cNvPr>
          <p:cNvSpPr/>
          <p:nvPr/>
        </p:nvSpPr>
        <p:spPr>
          <a:xfrm>
            <a:off x="0" y="0"/>
            <a:ext cx="7532340" cy="6858000"/>
          </a:xfrm>
          <a:custGeom>
            <a:avLst/>
            <a:gdLst>
              <a:gd name="connsiteX0" fmla="*/ 0 w 4050000"/>
              <a:gd name="connsiteY0" fmla="*/ 0 h 6984000"/>
              <a:gd name="connsiteX1" fmla="*/ 4050000 w 4050000"/>
              <a:gd name="connsiteY1" fmla="*/ 0 h 6984000"/>
              <a:gd name="connsiteX2" fmla="*/ 4050000 w 4050000"/>
              <a:gd name="connsiteY2" fmla="*/ 6984000 h 6984000"/>
              <a:gd name="connsiteX3" fmla="*/ 0 w 4050000"/>
              <a:gd name="connsiteY3" fmla="*/ 6984000 h 6984000"/>
              <a:gd name="connsiteX4" fmla="*/ 0 w 4050000"/>
              <a:gd name="connsiteY4" fmla="*/ 0 h 698400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05000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59864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509480"/>
              <a:gd name="connsiteY0" fmla="*/ 38100 h 7022100"/>
              <a:gd name="connsiteX1" fmla="*/ 7509480 w 7509480"/>
              <a:gd name="connsiteY1" fmla="*/ 0 h 7022100"/>
              <a:gd name="connsiteX2" fmla="*/ 4598640 w 7509480"/>
              <a:gd name="connsiteY2" fmla="*/ 7022100 h 7022100"/>
              <a:gd name="connsiteX3" fmla="*/ 0 w 7509480"/>
              <a:gd name="connsiteY3" fmla="*/ 7022100 h 7022100"/>
              <a:gd name="connsiteX4" fmla="*/ 0 w 7509480"/>
              <a:gd name="connsiteY4" fmla="*/ 38100 h 7022100"/>
              <a:gd name="connsiteX0" fmla="*/ 0 w 7532340"/>
              <a:gd name="connsiteY0" fmla="*/ 0 h 6984000"/>
              <a:gd name="connsiteX1" fmla="*/ 7532340 w 7532340"/>
              <a:gd name="connsiteY1" fmla="*/ 762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  <a:gd name="connsiteX0" fmla="*/ 0 w 7532340"/>
              <a:gd name="connsiteY0" fmla="*/ 0 h 6984000"/>
              <a:gd name="connsiteX1" fmla="*/ 7532340 w 7532340"/>
              <a:gd name="connsiteY1" fmla="*/ 277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2340" h="6984000">
                <a:moveTo>
                  <a:pt x="0" y="0"/>
                </a:moveTo>
                <a:lnTo>
                  <a:pt x="7532340" y="2770"/>
                </a:lnTo>
                <a:lnTo>
                  <a:pt x="4598640" y="6984000"/>
                </a:lnTo>
                <a:lnTo>
                  <a:pt x="0" y="6984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олилиния: фигура 21">
            <a:extLst>
              <a:ext uri="{FF2B5EF4-FFF2-40B4-BE49-F238E27FC236}">
                <a16:creationId xmlns:a16="http://schemas.microsoft.com/office/drawing/2014/main" id="{D797F856-0476-4BD9-9208-357B9487055D}"/>
              </a:ext>
            </a:extLst>
          </p:cNvPr>
          <p:cNvSpPr/>
          <p:nvPr/>
        </p:nvSpPr>
        <p:spPr>
          <a:xfrm>
            <a:off x="6846729" y="2043224"/>
            <a:ext cx="1247524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Арка 10">
            <a:extLst>
              <a:ext uri="{FF2B5EF4-FFF2-40B4-BE49-F238E27FC236}">
                <a16:creationId xmlns:a16="http://schemas.microsoft.com/office/drawing/2014/main" id="{608CF968-B1F9-49C9-A7D0-6DFDF59AD764}"/>
              </a:ext>
            </a:extLst>
          </p:cNvPr>
          <p:cNvSpPr/>
          <p:nvPr/>
        </p:nvSpPr>
        <p:spPr>
          <a:xfrm>
            <a:off x="6846729" y="2036286"/>
            <a:ext cx="1260000" cy="1260000"/>
          </a:xfrm>
          <a:prstGeom prst="blockArc">
            <a:avLst>
              <a:gd name="adj1" fmla="val 11561731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94228" y="2435454"/>
            <a:ext cx="89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76%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6000" y="2036286"/>
            <a:ext cx="30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респондентов ответили, что хотели бы увидеть виртуальную экскурсию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9228" y="4059000"/>
            <a:ext cx="5256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Продуктом моего проекта стала виртуальная экскурсия по школе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8DD9B9-4B90-4D78-AC5F-86E0DC5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1" y="388292"/>
            <a:ext cx="5204973" cy="318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647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FFC6848F-5E77-4271-946C-6D7A3950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Языки программирования:</a:t>
            </a:r>
          </a:p>
        </p:txBody>
      </p:sp>
      <p:pic>
        <p:nvPicPr>
          <p:cNvPr id="4098" name="Picture 2" descr="HTML — Википедия">
            <a:extLst>
              <a:ext uri="{FF2B5EF4-FFF2-40B4-BE49-F238E27FC236}">
                <a16:creationId xmlns:a16="http://schemas.microsoft.com/office/drawing/2014/main" id="{0ACF2903-4888-436D-8C94-2AB8F16A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550" y="1611562"/>
            <a:ext cx="3978000" cy="39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SS | Викии Вики | Fandom">
            <a:extLst>
              <a:ext uri="{FF2B5EF4-FFF2-40B4-BE49-F238E27FC236}">
                <a16:creationId xmlns:a16="http://schemas.microsoft.com/office/drawing/2014/main" id="{270FC7D0-4DEB-4725-9AF1-7B8D9D516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000" y="2318007"/>
            <a:ext cx="3240000" cy="453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avaScript - Видеоуроки, курсы, туториалы - страница 4">
            <a:extLst>
              <a:ext uri="{FF2B5EF4-FFF2-40B4-BE49-F238E27FC236}">
                <a16:creationId xmlns:a16="http://schemas.microsoft.com/office/drawing/2014/main" id="{E2B578D6-D93F-485E-A4DC-DA746AF5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00" y="1268437"/>
            <a:ext cx="6913800" cy="43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5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580</Words>
  <Application>Microsoft Office PowerPoint</Application>
  <PresentationFormat>Широкоэкранный</PresentationFormat>
  <Paragraphs>101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вы считаете, необходима ли нашему колледжу виртуальная экскурсия?</vt:lpstr>
      <vt:lpstr>Хотелось бы вам увидеть виртуальную экскурсию по колледжу? </vt:lpstr>
      <vt:lpstr>Языки программирования:</vt:lpstr>
      <vt:lpstr>Visual Studio Code</vt:lpstr>
      <vt:lpstr>Презентация PowerPoint</vt:lpstr>
      <vt:lpstr>Netlify</vt:lpstr>
      <vt:lpstr>Презентация PowerPoint</vt:lpstr>
      <vt:lpstr>Заключение</vt:lpstr>
      <vt:lpstr>Список использованной литературы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Тарвердян Сима Арменовна</cp:lastModifiedBy>
  <cp:revision>74</cp:revision>
  <dcterms:created xsi:type="dcterms:W3CDTF">2020-06-06T17:14:33Z</dcterms:created>
  <dcterms:modified xsi:type="dcterms:W3CDTF">2022-06-01T19:34:12Z</dcterms:modified>
</cp:coreProperties>
</file>